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71" r:id="rId4"/>
    <p:sldId id="279" r:id="rId5"/>
    <p:sldId id="280" r:id="rId6"/>
    <p:sldId id="282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 snapToGrid="0">
      <p:cViewPr varScale="1">
        <p:scale>
          <a:sx n="103" d="100"/>
          <a:sy n="103" d="100"/>
        </p:scale>
        <p:origin x="132" y="7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Brunswick Community Library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79" y="1"/>
            <a:ext cx="3529641" cy="4745736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4123" y="306933"/>
            <a:ext cx="4632903" cy="4019044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2018 Annual Report: A year to remember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1" b="21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first…the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circulated </a:t>
            </a:r>
            <a:r>
              <a:rPr lang="en-US" dirty="0" smtClean="0"/>
              <a:t>42,065 </a:t>
            </a:r>
            <a:r>
              <a:rPr lang="en-US" dirty="0"/>
              <a:t>items, including books, magazines, audio </a:t>
            </a:r>
            <a:r>
              <a:rPr lang="en-US" dirty="0" smtClean="0"/>
              <a:t>books, DVD’s, </a:t>
            </a:r>
            <a:r>
              <a:rPr lang="en-US" dirty="0"/>
              <a:t>music CDs, and large print books. </a:t>
            </a:r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 smtClean="0">
                <a:solidFill>
                  <a:srgbClr val="00B0F0"/>
                </a:solidFill>
              </a:rPr>
              <a:t>11.4% increase </a:t>
            </a:r>
            <a:r>
              <a:rPr lang="en-US" dirty="0" smtClean="0">
                <a:solidFill>
                  <a:srgbClr val="00B0F0"/>
                </a:solidFill>
              </a:rPr>
              <a:t>from last year</a:t>
            </a:r>
            <a:r>
              <a:rPr lang="en-US" dirty="0" smtClean="0">
                <a:solidFill>
                  <a:srgbClr val="00B0F0"/>
                </a:solidFill>
              </a:rPr>
              <a:t>!</a:t>
            </a:r>
          </a:p>
          <a:p>
            <a:pPr marL="45720" lv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We circulated </a:t>
            </a:r>
            <a:r>
              <a:rPr lang="en-US" dirty="0" smtClean="0"/>
              <a:t>11,915 </a:t>
            </a:r>
            <a:r>
              <a:rPr lang="en-US" dirty="0" smtClean="0"/>
              <a:t>electronic items including digital movies, digital audio books and </a:t>
            </a:r>
            <a:r>
              <a:rPr lang="en-US" dirty="0" err="1" smtClean="0"/>
              <a:t>ebooks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 smtClean="0">
                <a:solidFill>
                  <a:srgbClr val="00B0F0"/>
                </a:solidFill>
              </a:rPr>
              <a:t>15.1% </a:t>
            </a:r>
            <a:r>
              <a:rPr lang="en-US" dirty="0" smtClean="0">
                <a:solidFill>
                  <a:srgbClr val="00B0F0"/>
                </a:solidFill>
              </a:rPr>
              <a:t>increase from last </a:t>
            </a:r>
            <a:r>
              <a:rPr lang="en-US" dirty="0" smtClean="0">
                <a:solidFill>
                  <a:srgbClr val="00B0F0"/>
                </a:solidFill>
              </a:rPr>
              <a:t>year</a:t>
            </a:r>
          </a:p>
          <a:p>
            <a:pPr marL="4572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We have 3,676 Brunswick card holders. </a:t>
            </a: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dirty="0" smtClean="0">
                <a:solidFill>
                  <a:srgbClr val="00B0F0"/>
                </a:solidFill>
              </a:rPr>
              <a:t>8.7% increase from last year!</a:t>
            </a:r>
          </a:p>
          <a:p>
            <a:pPr marL="4572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/>
              <a:t>We </a:t>
            </a:r>
            <a:r>
              <a:rPr lang="en-US" dirty="0" smtClean="0"/>
              <a:t>served 29,857 patrons.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A 12.1% </a:t>
            </a:r>
            <a:r>
              <a:rPr lang="en-US" dirty="0">
                <a:solidFill>
                  <a:srgbClr val="00B0F0"/>
                </a:solidFill>
              </a:rPr>
              <a:t>increase from last year!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&amp; February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MOU with Grafton </a:t>
            </a:r>
          </a:p>
          <a:p>
            <a:r>
              <a:rPr lang="en-US" dirty="0" smtClean="0"/>
              <a:t>BCL Library Lights</a:t>
            </a:r>
            <a:endParaRPr lang="en-US" dirty="0"/>
          </a:p>
          <a:p>
            <a:r>
              <a:rPr lang="en-US" dirty="0" smtClean="0"/>
              <a:t>BEEP</a:t>
            </a:r>
          </a:p>
          <a:p>
            <a:r>
              <a:rPr lang="en-US" dirty="0" smtClean="0"/>
              <a:t>Paint and Pizza Parties</a:t>
            </a:r>
            <a:endParaRPr lang="en-US" dirty="0"/>
          </a:p>
          <a:p>
            <a:r>
              <a:rPr lang="en-US" dirty="0" smtClean="0"/>
              <a:t>Snow Days!</a:t>
            </a:r>
            <a:endParaRPr lang="en-US" dirty="0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7328767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1" y="2920482"/>
            <a:ext cx="4049550" cy="303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87" y="187802"/>
            <a:ext cx="3219062" cy="4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&amp;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 Patrick’s Day Party</a:t>
            </a:r>
          </a:p>
          <a:p>
            <a:r>
              <a:rPr lang="en-US" dirty="0" smtClean="0"/>
              <a:t>Egg Hunt</a:t>
            </a:r>
            <a:endParaRPr lang="en-US" dirty="0"/>
          </a:p>
          <a:p>
            <a:r>
              <a:rPr lang="en-US" dirty="0" smtClean="0"/>
              <a:t>Fine Free</a:t>
            </a:r>
          </a:p>
          <a:p>
            <a:r>
              <a:rPr lang="en-US" dirty="0" smtClean="0"/>
              <a:t>Long Range Planning</a:t>
            </a:r>
          </a:p>
          <a:p>
            <a:r>
              <a:rPr lang="en-US" dirty="0" smtClean="0"/>
              <a:t>McCarthy Grant $6,000!</a:t>
            </a:r>
          </a:p>
          <a:p>
            <a:r>
              <a:rPr lang="en-US" dirty="0" smtClean="0"/>
              <a:t>Stewart’s Donation $700!</a:t>
            </a:r>
          </a:p>
          <a:p>
            <a:r>
              <a:rPr lang="en-US" dirty="0" err="1" smtClean="0"/>
              <a:t>Bursik</a:t>
            </a:r>
            <a:r>
              <a:rPr lang="en-US" dirty="0" smtClean="0"/>
              <a:t> Donation $1000!</a:t>
            </a:r>
          </a:p>
          <a:p>
            <a:r>
              <a:rPr lang="en-US" dirty="0" smtClean="0"/>
              <a:t>Roof repair</a:t>
            </a:r>
            <a:endParaRPr lang="en-US" dirty="0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0" y="3778899"/>
            <a:ext cx="1994418" cy="265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65" y="1929364"/>
            <a:ext cx="2200469" cy="293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19" y="270588"/>
            <a:ext cx="2324781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&amp;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Chamber of Commerce</a:t>
            </a:r>
          </a:p>
          <a:p>
            <a:r>
              <a:rPr lang="en-US" dirty="0" smtClean="0"/>
              <a:t>Summer Reading Program</a:t>
            </a:r>
            <a:endParaRPr lang="en-US" dirty="0"/>
          </a:p>
          <a:p>
            <a:r>
              <a:rPr lang="en-US" dirty="0" smtClean="0"/>
              <a:t>Farmer’s Market</a:t>
            </a:r>
          </a:p>
          <a:p>
            <a:r>
              <a:rPr lang="en-US" dirty="0" smtClean="0"/>
              <a:t>No more book sales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Jumping Worm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AARP Driver Safety Course</a:t>
            </a:r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4" y="415212"/>
            <a:ext cx="3159968" cy="236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303037"/>
            <a:ext cx="3334139" cy="2500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61" y="2899488"/>
            <a:ext cx="2725882" cy="35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&amp; 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Birthday Bash</a:t>
            </a:r>
          </a:p>
          <a:p>
            <a:r>
              <a:rPr lang="en-US" dirty="0" smtClean="0"/>
              <a:t>Summer Reading Program</a:t>
            </a:r>
            <a:endParaRPr lang="en-US" dirty="0"/>
          </a:p>
          <a:p>
            <a:r>
              <a:rPr lang="en-US" dirty="0" smtClean="0"/>
              <a:t>Farmer’s Market</a:t>
            </a:r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0299496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74" y="331237"/>
            <a:ext cx="3999722" cy="299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193402"/>
            <a:ext cx="4276531" cy="3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&amp;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Upper Hudson Library 36er Expedition </a:t>
            </a:r>
          </a:p>
          <a:p>
            <a:r>
              <a:rPr lang="en-US" dirty="0" smtClean="0"/>
              <a:t>Apple Cider Social</a:t>
            </a:r>
            <a:endParaRPr lang="en-US" dirty="0"/>
          </a:p>
          <a:p>
            <a:r>
              <a:rPr lang="en-US" dirty="0" smtClean="0"/>
              <a:t>Passports</a:t>
            </a:r>
          </a:p>
          <a:p>
            <a:r>
              <a:rPr lang="en-US" dirty="0" smtClean="0"/>
              <a:t>Fall Fest</a:t>
            </a:r>
            <a:endParaRPr lang="en-US" dirty="0" smtClean="0"/>
          </a:p>
          <a:p>
            <a:r>
              <a:rPr lang="en-US" dirty="0" smtClean="0"/>
              <a:t>Halloween</a:t>
            </a:r>
          </a:p>
          <a:p>
            <a:r>
              <a:rPr lang="en-US" dirty="0" smtClean="0"/>
              <a:t>Trunk or Treat</a:t>
            </a:r>
          </a:p>
          <a:p>
            <a:endParaRPr lang="en-US" dirty="0" smtClean="0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80767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27" y="261256"/>
            <a:ext cx="4167673" cy="3125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8" y="3501311"/>
            <a:ext cx="4014497" cy="2676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05" y="3834881"/>
            <a:ext cx="1898195" cy="2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&amp; December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Annual Appeal</a:t>
            </a:r>
          </a:p>
          <a:p>
            <a:r>
              <a:rPr lang="en-US" dirty="0" smtClean="0"/>
              <a:t>Town Increase</a:t>
            </a:r>
            <a:endParaRPr lang="en-US" dirty="0"/>
          </a:p>
          <a:p>
            <a:r>
              <a:rPr lang="en-US" dirty="0" smtClean="0"/>
              <a:t>Craft the Holidays!</a:t>
            </a:r>
          </a:p>
          <a:p>
            <a:r>
              <a:rPr lang="en-US" dirty="0" smtClean="0"/>
              <a:t>1,000 Likes on Facebook!</a:t>
            </a:r>
          </a:p>
          <a:p>
            <a:r>
              <a:rPr lang="en-US" dirty="0" smtClean="0"/>
              <a:t>Dewey’s Expedition</a:t>
            </a:r>
          </a:p>
          <a:p>
            <a:r>
              <a:rPr lang="en-US" dirty="0" smtClean="0"/>
              <a:t>Sophia goes to HVCC Library</a:t>
            </a:r>
          </a:p>
          <a:p>
            <a:r>
              <a:rPr lang="en-US" dirty="0" smtClean="0"/>
              <a:t>End of Grafton MOU</a:t>
            </a:r>
          </a:p>
          <a:p>
            <a:endParaRPr lang="en-US" dirty="0" smtClean="0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648" y="193855"/>
            <a:ext cx="2517104" cy="2812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739174" y="2258009"/>
            <a:ext cx="4676468" cy="1687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48" y="3586647"/>
            <a:ext cx="1929103" cy="25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638</TotalTime>
  <Words>222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Health Fitness 16x9</vt:lpstr>
      <vt:lpstr>Brunswick Community Library </vt:lpstr>
      <vt:lpstr>But first…the stats</vt:lpstr>
      <vt:lpstr>January &amp; February</vt:lpstr>
      <vt:lpstr>March &amp; April</vt:lpstr>
      <vt:lpstr>May &amp; June</vt:lpstr>
      <vt:lpstr>July &amp; August</vt:lpstr>
      <vt:lpstr>September &amp; October</vt:lpstr>
      <vt:lpstr>November &amp; December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Brunswick Community Library</dc:title>
  <dc:creator>Julie</dc:creator>
  <cp:lastModifiedBy>Julie</cp:lastModifiedBy>
  <cp:revision>14</cp:revision>
  <dcterms:created xsi:type="dcterms:W3CDTF">2018-12-19T16:58:13Z</dcterms:created>
  <dcterms:modified xsi:type="dcterms:W3CDTF">2019-01-10T23:12:14Z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